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1"/>
  </p:notesMasterIdLst>
  <p:sldIdLst>
    <p:sldId id="300" r:id="rId2"/>
    <p:sldId id="401" r:id="rId3"/>
    <p:sldId id="353" r:id="rId4"/>
    <p:sldId id="333" r:id="rId5"/>
    <p:sldId id="378" r:id="rId6"/>
    <p:sldId id="402" r:id="rId7"/>
    <p:sldId id="376" r:id="rId8"/>
    <p:sldId id="269" r:id="rId9"/>
    <p:sldId id="386" r:id="rId10"/>
    <p:sldId id="382" r:id="rId11"/>
    <p:sldId id="393" r:id="rId12"/>
    <p:sldId id="371" r:id="rId13"/>
    <p:sldId id="366" r:id="rId14"/>
    <p:sldId id="319" r:id="rId15"/>
    <p:sldId id="352" r:id="rId16"/>
    <p:sldId id="404" r:id="rId17"/>
    <p:sldId id="405" r:id="rId18"/>
    <p:sldId id="407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400" r:id="rId27"/>
    <p:sldId id="381" r:id="rId28"/>
    <p:sldId id="367" r:id="rId29"/>
    <p:sldId id="32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7691" autoAdjust="0"/>
  </p:normalViewPr>
  <p:slideViewPr>
    <p:cSldViewPr>
      <p:cViewPr>
        <p:scale>
          <a:sx n="64" d="100"/>
          <a:sy n="64" d="100"/>
        </p:scale>
        <p:origin x="-98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13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2080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uoc%20Van%20Lang%20-%202011\Mai%20truong%20men%20yeu%20-%20Cat%20trang%20.mp3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043709" y="1347788"/>
            <a:ext cx="7127875" cy="5029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hào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121400" cy="264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DỰ TIẾT HỌC HÔM NAY</a:t>
            </a:r>
          </a:p>
        </p:txBody>
      </p:sp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1447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10213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oiTrongLen-TopCa_9bp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6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6667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 smtClean="0">
                <a:solidFill>
                  <a:srgbClr val="800000"/>
                </a:solidFill>
              </a:rPr>
              <a:t>Lăng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800000"/>
                </a:solidFill>
              </a:rPr>
              <a:t>vua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91353" y="403602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: </a:t>
            </a:r>
            <a:r>
              <a:rPr lang="vi-VN" sz="2200" b="1" dirty="0" smtClean="0"/>
              <a:t>Khoanh </a:t>
            </a:r>
            <a:r>
              <a:rPr lang="vi-VN" sz="2200" b="1" dirty="0"/>
              <a:t>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Lăng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353" y="114486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1.Nhân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xây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để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ai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5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B.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Lạc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Long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Quân</a:t>
            </a:r>
            <a:endParaRPr lang="en-US" sz="20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Mị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Nương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D.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Vua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871" y="2491034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2.Vì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sao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lại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các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vật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5792" y="2934787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đúc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đồng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trồng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lúa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luyện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8834" y="4822468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3.Di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gắn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7556" y="5327069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chùa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Hương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B.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Gióng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D.Lễ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Thầy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24263" y="206014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4037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hớ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21.7792" end="199957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Uống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nước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nhớ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295400"/>
            <a:ext cx="4686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-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: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208 TCN.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Phạm</a:t>
            </a:r>
            <a:r>
              <a:rPr lang="en-US" dirty="0" smtClean="0"/>
              <a:t> </a:t>
            </a:r>
            <a:r>
              <a:rPr lang="en-US" dirty="0"/>
              <a:t>vi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thổ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: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Lang;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smtClean="0"/>
              <a:t>Loa (</a:t>
            </a:r>
            <a:r>
              <a:rPr lang="en-US" dirty="0" err="1" smtClean="0"/>
              <a:t>Hà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" y="3880723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71" y="6564868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</a:t>
            </a:r>
            <a:r>
              <a:rPr lang="vi-VN" dirty="0" smtClean="0"/>
              <a:t>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813701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/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48871"/>
              </p:ext>
            </p:extLst>
          </p:nvPr>
        </p:nvGraphicFramePr>
        <p:xfrm>
          <a:off x="5257800" y="2438400"/>
          <a:ext cx="31242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/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0482"/>
              </p:ext>
            </p:extLst>
          </p:nvPr>
        </p:nvGraphicFramePr>
        <p:xfrm>
          <a:off x="5334000" y="5739384"/>
          <a:ext cx="33528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/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0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29063"/>
              </p:ext>
            </p:extLst>
          </p:nvPr>
        </p:nvGraphicFramePr>
        <p:xfrm>
          <a:off x="228600" y="4191000"/>
          <a:ext cx="4533900" cy="68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/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Nguồn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phục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đẹp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31707"/>
              </p:ext>
            </p:extLst>
          </p:nvPr>
        </p:nvGraphicFramePr>
        <p:xfrm>
          <a:off x="242047" y="2209800"/>
          <a:ext cx="4520453" cy="194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/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88225"/>
              </p:ext>
            </p:extLst>
          </p:nvPr>
        </p:nvGraphicFramePr>
        <p:xfrm>
          <a:off x="228600" y="4191000"/>
          <a:ext cx="4533900" cy="677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/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33400" y="4800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2488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 smtClean="0">
                <a:solidFill>
                  <a:srgbClr val="FF0000"/>
                </a:solidFill>
                <a:latin typeface="Times New Roman" pitchFamily="18" charset="0"/>
              </a:rPr>
              <a:t>Bài tập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19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9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4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4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6126163"/>
          </a:xfrm>
        </p:spPr>
      </p:pic>
    </p:spTree>
    <p:extLst>
      <p:ext uri="{BB962C8B-B14F-4D97-AF65-F5344CB8AC3E}">
        <p14:creationId xmlns:p14="http://schemas.microsoft.com/office/powerpoint/2010/main" val="293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 smtClean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  <a:endParaRPr lang="en-US" altLang="vi-VN" sz="2400" b="1" dirty="0" smtClean="0">
              <a:solidFill>
                <a:srgbClr val="663300"/>
              </a:solidFill>
            </a:endParaRP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 smtClean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Sưu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Lang –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.</a:t>
            </a:r>
            <a:endParaRPr lang="en-US" altLang="vi-VN" sz="2400" b="1" dirty="0">
              <a:solidFill>
                <a:srgbClr val="663300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  <a:endParaRPr lang="en-US" altLang="vi-VN" sz="2400" b="1" dirty="0">
              <a:solidFill>
                <a:srgbClr val="660033"/>
              </a:solidFill>
            </a:endParaRPr>
          </a:p>
          <a:p>
            <a:pPr eaLnBrk="1" hangingPunct="1"/>
            <a:r>
              <a:rPr lang="en-US" altLang="vi-VN" sz="2400" b="1" dirty="0" smtClean="0">
                <a:solidFill>
                  <a:srgbClr val="660033"/>
                </a:solidFill>
              </a:rPr>
              <a:t>- </a:t>
            </a:r>
            <a:r>
              <a:rPr lang="en-US" altLang="vi-VN" sz="2400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15:</a:t>
            </a:r>
            <a:r>
              <a:rPr lang="en-US" altLang="vi-VN" sz="2400" dirty="0" smtClean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cai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triều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đại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phong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kiến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phương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và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sự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xã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:</a:t>
            </a:r>
            <a:endParaRPr lang="en-US" altLang="vi-VN" sz="2400" b="1" dirty="0">
              <a:solidFill>
                <a:srgbClr val="660033"/>
              </a:solidFill>
            </a:endParaRP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Bộ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máy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? 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hóa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Những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trong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thời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kì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thuộc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>
                <a:solidFill>
                  <a:srgbClr val="0000FF"/>
                </a:solidFill>
              </a:rPr>
              <a:t>1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434014" y="2286000"/>
            <a:ext cx="82173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Xin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ch©n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thµnh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c¶m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¬n </a:t>
            </a:r>
          </a:p>
          <a:p>
            <a:pPr algn="ctr" eaLnBrk="0" hangingPunct="0"/>
            <a:r>
              <a:rPr lang="vi-VN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QU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ý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thÇy c« gi¸o vµ c¸c em!</a:t>
            </a:r>
          </a:p>
        </p:txBody>
      </p:sp>
      <p:pic>
        <p:nvPicPr>
          <p:cNvPr id="158731" name="Mai truong men yeu - Cat trang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4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691" fill="hold"/>
                                        <p:tgtEl>
                                          <p:spTgt spid="158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1"/>
                </p:tgtEl>
              </p:cMediaNode>
            </p:audio>
          </p:childTnLst>
        </p:cTn>
      </p:par>
    </p:tnLst>
    <p:bldLst>
      <p:bldP spid="1587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 NƯỚC </a:t>
            </a: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VĂN </a:t>
            </a: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LANG  – ÂU LẠC</a:t>
            </a:r>
            <a:endParaRPr lang="en-US" sz="2800" b="1" dirty="0">
              <a:solidFill>
                <a:srgbClr val="8DC6F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69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2286000" y="1912298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Âu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2286000" y="3610183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41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Lang.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221506" y="1676400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41156" y="1912298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276601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217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5501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2286000" y="3610183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48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221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5501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3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Vào khoảng thế kỉ  VIII-VII TCN trên vùng đất Bắc bộ và Bắc Trung bộ đã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những điểm gì mới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Truyền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nói lên hoạt động gì của nhân dân ta hồi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2047" y="4572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745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Lang?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VIII-VII TCN?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4005312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715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Thánh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Gióng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Sơn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i="1" dirty="0" smtClean="0">
                <a:cs typeface="Times New Roman" pitchFamily="18" charset="0"/>
              </a:rPr>
              <a:t> - </a:t>
            </a:r>
            <a:r>
              <a:rPr lang="en-US" sz="1600" i="1" dirty="0" err="1" smtClean="0">
                <a:cs typeface="Times New Roman" pitchFamily="18" charset="0"/>
              </a:rPr>
              <a:t>Thủy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9906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1’</a:t>
            </a:r>
            <a:endParaRPr lang="en-US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484595"/>
              </p:ext>
            </p:extLst>
          </p:nvPr>
        </p:nvGraphicFramePr>
        <p:xfrm>
          <a:off x="1053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4101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VII TCN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01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01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14800" y="3455897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0"/>
            <a:ext cx="860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VII TCN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9" y="1066800"/>
            <a:ext cx="8601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676400"/>
            <a:ext cx="86013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chức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Lang: Ở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Trung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giúp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hầu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; Ở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địa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tướng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đấu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(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15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);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chiếng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chạ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440" y="3133636"/>
            <a:ext cx="2161359" cy="1086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7082" y="4572000"/>
            <a:ext cx="1996918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0184" y="4572000"/>
            <a:ext cx="1945615" cy="681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28047" y="5956015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14048" y="5982909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6025930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4300241" y="4220556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0" idx="0"/>
          </p:cNvCxnSpPr>
          <p:nvPr/>
        </p:nvCxnSpPr>
        <p:spPr>
          <a:xfrm>
            <a:off x="5701120" y="4220556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2" idx="0"/>
          </p:cNvCxnSpPr>
          <p:nvPr/>
        </p:nvCxnSpPr>
        <p:spPr>
          <a:xfrm>
            <a:off x="4335541" y="5257800"/>
            <a:ext cx="1393821" cy="725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1" idx="0"/>
          </p:cNvCxnSpPr>
          <p:nvPr/>
        </p:nvCxnSpPr>
        <p:spPr>
          <a:xfrm flipH="1">
            <a:off x="3502524" y="5257800"/>
            <a:ext cx="833017" cy="698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5729362" y="5253318"/>
            <a:ext cx="1433439" cy="729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0"/>
          </p:cNvCxnSpPr>
          <p:nvPr/>
        </p:nvCxnSpPr>
        <p:spPr>
          <a:xfrm>
            <a:off x="7162801" y="5257800"/>
            <a:ext cx="681180" cy="76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228600" y="2590800"/>
            <a:ext cx="359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Lang: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non”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4704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</a:t>
            </a:r>
            <a:r>
              <a:rPr lang="vi-VN" sz="2000" b="1" dirty="0" smtClean="0">
                <a:solidFill>
                  <a:srgbClr val="FF0000"/>
                </a:solidFill>
              </a:rPr>
              <a:t>số </a:t>
            </a:r>
            <a:r>
              <a:rPr lang="en-US" sz="2000" b="1" dirty="0" err="1" smtClean="0">
                <a:solidFill>
                  <a:srgbClr val="FF0000"/>
                </a:solidFill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thành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lập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Văn</a:t>
            </a:r>
            <a:r>
              <a:rPr lang="en-US" sz="2000" b="1" dirty="0" smtClean="0">
                <a:solidFill>
                  <a:srgbClr val="FF0000"/>
                </a:solidFill>
              </a:rPr>
              <a:t> Lang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90600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khoảng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……(1)……, ở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vùng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Ninh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Thọ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),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thủ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lĩnh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năng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khuất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phục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xưng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…(2)……,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đóng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đô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ở …(3)….,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đặt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……(4)…..</a:t>
            </a:r>
            <a:endParaRPr lang="en-US" sz="2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258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2.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); 4.Văn </a:t>
            </a:r>
            <a:r>
              <a:rPr lang="en-US" sz="2000" b="1" dirty="0">
                <a:cs typeface="Times New Roman" pitchFamily="18" charset="0"/>
              </a:rPr>
              <a:t>Lang</a:t>
            </a:r>
            <a:r>
              <a:rPr lang="en-US" sz="2000" b="1" dirty="0" smtClean="0">
                <a:cs typeface="Times New Roman" pitchFamily="18" charset="0"/>
              </a:rPr>
              <a:t>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</a:t>
            </a:r>
            <a:r>
              <a:rPr lang="en-US" sz="2000" b="1" dirty="0">
                <a:cs typeface="Times New Roman" pitchFamily="18" charset="0"/>
              </a:rPr>
              <a:t>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</a:t>
            </a:r>
            <a:endParaRPr lang="en-US" sz="2000" b="1" dirty="0" smtClean="0"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</a:t>
            </a:r>
            <a:r>
              <a:rPr lang="en-US" sz="2000" b="1" dirty="0" smtClean="0">
                <a:cs typeface="Times New Roman" pitchFamily="18" charset="0"/>
              </a:rPr>
              <a:t>2.Văn Lang; 3.thế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4.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1.Văn </a:t>
            </a:r>
            <a:r>
              <a:rPr lang="en-US" sz="2000" b="1" dirty="0">
                <a:cs typeface="Times New Roman" pitchFamily="18" charset="0"/>
              </a:rPr>
              <a:t>Lang; </a:t>
            </a:r>
            <a:r>
              <a:rPr lang="en-US" sz="2000" b="1" dirty="0" smtClean="0">
                <a:cs typeface="Times New Roman" pitchFamily="18" charset="0"/>
              </a:rPr>
              <a:t>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3.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4.Bạch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 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0191" y="3386506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4395</TotalTime>
  <Words>1958</Words>
  <Application>Microsoft Office PowerPoint</Application>
  <PresentationFormat>On-screen Show (4:3)</PresentationFormat>
  <Paragraphs>539</Paragraphs>
  <Slides>29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</cp:lastModifiedBy>
  <cp:revision>392</cp:revision>
  <dcterms:created xsi:type="dcterms:W3CDTF">2016-11-12T01:59:38Z</dcterms:created>
  <dcterms:modified xsi:type="dcterms:W3CDTF">2021-07-31T09:19:14Z</dcterms:modified>
</cp:coreProperties>
</file>